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7" r:id="rId3"/>
    <p:sldId id="279" r:id="rId4"/>
    <p:sldId id="265" r:id="rId5"/>
    <p:sldId id="262" r:id="rId6"/>
    <p:sldId id="280" r:id="rId7"/>
    <p:sldId id="281" r:id="rId8"/>
    <p:sldId id="282" r:id="rId9"/>
    <p:sldId id="266" r:id="rId10"/>
    <p:sldId id="267" r:id="rId11"/>
    <p:sldId id="268" r:id="rId12"/>
    <p:sldId id="269" r:id="rId13"/>
    <p:sldId id="270" r:id="rId14"/>
    <p:sldId id="271" r:id="rId15"/>
    <p:sldId id="284" r:id="rId16"/>
    <p:sldId id="28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D7C3-F222-454F-8D97-FB632ED4082B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8EA5E-7657-4CB9-B97B-B62551DA0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D7C3-F222-454F-8D97-FB632ED4082B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8EA5E-7657-4CB9-B97B-B62551DA0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D7C3-F222-454F-8D97-FB632ED4082B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8EA5E-7657-4CB9-B97B-B62551DA0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D7C3-F222-454F-8D97-FB632ED4082B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8EA5E-7657-4CB9-B97B-B62551DA0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D7C3-F222-454F-8D97-FB632ED4082B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8EA5E-7657-4CB9-B97B-B62551DA0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D7C3-F222-454F-8D97-FB632ED4082B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8EA5E-7657-4CB9-B97B-B62551DA0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D7C3-F222-454F-8D97-FB632ED4082B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8EA5E-7657-4CB9-B97B-B62551DA0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D7C3-F222-454F-8D97-FB632ED4082B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8EA5E-7657-4CB9-B97B-B62551DA0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D7C3-F222-454F-8D97-FB632ED4082B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8EA5E-7657-4CB9-B97B-B62551DA0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D7C3-F222-454F-8D97-FB632ED4082B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8EA5E-7657-4CB9-B97B-B62551DA0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D7C3-F222-454F-8D97-FB632ED4082B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8EA5E-7657-4CB9-B97B-B62551DA0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4D7C3-F222-454F-8D97-FB632ED4082B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8EA5E-7657-4CB9-B97B-B62551DA0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cardonbet.ru/wp-content/uploads/2014/01/1dd5c8424a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69092" cy="6858000"/>
          </a:xfrm>
          <a:prstGeom prst="rect">
            <a:avLst/>
          </a:prstGeom>
          <a:noFill/>
        </p:spPr>
      </p:pic>
      <p:pic>
        <p:nvPicPr>
          <p:cNvPr id="18437" name="Picture 5" descr="G:\мои фото\DSC_0103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60648"/>
            <a:ext cx="2664296" cy="30577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20072" y="908720"/>
            <a:ext cx="3009157" cy="138499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ГОСТЕВА</a:t>
            </a:r>
          </a:p>
          <a:p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НАТАЛЬЯ</a:t>
            </a:r>
          </a:p>
          <a:p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ВЛАДИМИРОВНА</a:t>
            </a:r>
            <a:endParaRPr lang="ru-RU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0428" y="4005064"/>
            <a:ext cx="4779898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МДОУ «ЗАХАРОВСКИЙ ДЕТСКИЙ САД №1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ardonbet.ru/wp-content/uploads/2014/01/1dd5c8424a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23728" y="476672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ДИДАКТИЧЕСКАЯ ИГРА </a:t>
            </a:r>
            <a:r>
              <a:rPr lang="ru-RU" sz="2800" dirty="0" smtClean="0">
                <a:solidFill>
                  <a:srgbClr val="FF0000"/>
                </a:solidFill>
              </a:rPr>
              <a:t>«ЖАДИНА 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H:\DCIM\104_PANA\P1040267.JPG"/>
          <p:cNvPicPr>
            <a:picLocks noChangeAspect="1" noChangeArrowheads="1"/>
          </p:cNvPicPr>
          <p:nvPr/>
        </p:nvPicPr>
        <p:blipFill>
          <a:blip r:embed="rId3" cstate="print"/>
          <a:srcRect l="27188" t="5179"/>
          <a:stretch>
            <a:fillRect/>
          </a:stretch>
        </p:blipFill>
        <p:spPr bwMode="auto">
          <a:xfrm>
            <a:off x="755576" y="2492896"/>
            <a:ext cx="2998579" cy="2928740"/>
          </a:xfrm>
          <a:prstGeom prst="rect">
            <a:avLst/>
          </a:prstGeom>
          <a:noFill/>
        </p:spPr>
      </p:pic>
      <p:pic>
        <p:nvPicPr>
          <p:cNvPr id="5123" name="Picture 3" descr="H:\DCIM\104_PANA\P1040268.JPG"/>
          <p:cNvPicPr>
            <a:picLocks noChangeAspect="1" noChangeArrowheads="1"/>
          </p:cNvPicPr>
          <p:nvPr/>
        </p:nvPicPr>
        <p:blipFill>
          <a:blip r:embed="rId4" cstate="print"/>
          <a:srcRect l="31888" t="9051"/>
          <a:stretch>
            <a:fillRect/>
          </a:stretch>
        </p:blipFill>
        <p:spPr bwMode="auto">
          <a:xfrm>
            <a:off x="3995936" y="1484784"/>
            <a:ext cx="3136371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ardonbet.ru/wp-content/uploads/2014/01/1dd5c8424a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123729" y="692696"/>
            <a:ext cx="4536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УМЕЙ </a:t>
            </a:r>
            <a:r>
              <a:rPr lang="ru-RU" sz="2400" dirty="0" smtClean="0">
                <a:solidFill>
                  <a:srgbClr val="FF0000"/>
                </a:solidFill>
              </a:rPr>
              <a:t>УСТУПАТЬ</a:t>
            </a:r>
            <a:r>
              <a:rPr lang="ru-RU" sz="2400" dirty="0" smtClean="0">
                <a:solidFill>
                  <a:srgbClr val="FF0000"/>
                </a:solidFill>
              </a:rPr>
              <a:t>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H:\DCIM\104_PANA\P1040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484784"/>
            <a:ext cx="4716016" cy="3537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ardonbet.ru/wp-content/uploads/2014/01/1dd5c8424a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835696" y="692696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ИЛЛЮСТРАЦИИ К РАССКАЗУ «КАК </a:t>
            </a:r>
            <a:r>
              <a:rPr lang="ru-RU" sz="2400" dirty="0" smtClean="0">
                <a:solidFill>
                  <a:srgbClr val="FF0000"/>
                </a:solidFill>
              </a:rPr>
              <a:t>МИШКА С ЁЖИКОМ ПОССОРИЛИСЬ»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H:\DCIM\104_PANA\P1040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628800"/>
            <a:ext cx="5256584" cy="3942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ardonbet.ru/wp-content/uploads/2014/01/1dd5c8424a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23729" y="836712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ДРУЗЕЙ НАДО БЕРЕЧЬ</a:t>
            </a:r>
            <a:r>
              <a:rPr lang="ru-RU" sz="2400" dirty="0" smtClean="0">
                <a:solidFill>
                  <a:srgbClr val="FF0000"/>
                </a:solidFill>
              </a:rPr>
              <a:t>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H:\DCIM\104_PANA\P1040258.JPG"/>
          <p:cNvPicPr>
            <a:picLocks noChangeAspect="1" noChangeArrowheads="1"/>
          </p:cNvPicPr>
          <p:nvPr/>
        </p:nvPicPr>
        <p:blipFill>
          <a:blip r:embed="rId3" cstate="print"/>
          <a:srcRect l="13409" t="8939" r="10607"/>
          <a:stretch>
            <a:fillRect/>
          </a:stretch>
        </p:blipFill>
        <p:spPr bwMode="auto">
          <a:xfrm>
            <a:off x="2483768" y="1988840"/>
            <a:ext cx="4464496" cy="3753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ardonbet.ru/wp-content/uploads/2014/01/1dd5c8424a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76515" y="548680"/>
            <a:ext cx="7131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ПОМОГАЙ </a:t>
            </a:r>
            <a:r>
              <a:rPr lang="ru-RU" sz="2400" dirty="0" smtClean="0">
                <a:solidFill>
                  <a:srgbClr val="FF0000"/>
                </a:solidFill>
              </a:rPr>
              <a:t>ВСЕМ, </a:t>
            </a:r>
            <a:r>
              <a:rPr lang="ru-RU" sz="2400" dirty="0" smtClean="0">
                <a:solidFill>
                  <a:srgbClr val="FF0000"/>
                </a:solidFill>
              </a:rPr>
              <a:t> КТО </a:t>
            </a:r>
            <a:r>
              <a:rPr lang="ru-RU" sz="2400" dirty="0" smtClean="0">
                <a:solidFill>
                  <a:srgbClr val="FF0000"/>
                </a:solidFill>
              </a:rPr>
              <a:t>НУЖДАЕТСЯ В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ПОМОЩИ И </a:t>
            </a:r>
            <a:r>
              <a:rPr lang="ru-RU" sz="2400" dirty="0" smtClean="0">
                <a:solidFill>
                  <a:srgbClr val="FF0000"/>
                </a:solidFill>
              </a:rPr>
              <a:t>У ТЕБЯ БУДЕТ МНОГО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ДРУЗЕЙ</a:t>
            </a:r>
            <a:r>
              <a:rPr lang="ru-RU" sz="2400" dirty="0" smtClean="0">
                <a:solidFill>
                  <a:srgbClr val="FF0000"/>
                </a:solidFill>
              </a:rPr>
              <a:t>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H:\DCIM\104_PANA\P1040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5669" y="1808819"/>
            <a:ext cx="5136571" cy="3852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ardonbet.ru/wp-content/uploads/2014/01/1dd5c8424a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мдоу здс1\Desktop\фото детей 2014 гр\фото 2018-2019уч.год\P10401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4933777" cy="3996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620688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ЦВЕТОК ДРУЖБЫ!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ardonbet.ru/wp-content/uploads/2014/01/1dd5c8424a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63688" y="764705"/>
            <a:ext cx="50943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240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ДРУЖБЫ:</a:t>
            </a:r>
            <a:endParaRPr lang="ru-RU" sz="2400" dirty="0" smtClean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AutoNum type="arabicPeriod"/>
            </a:pPr>
            <a:r>
              <a:rPr lang="ru-RU" sz="240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Чаще улыбайся -и у тебя будет много друзей!;</a:t>
            </a:r>
          </a:p>
          <a:p>
            <a:pPr marL="457200" indent="-457200" algn="ctr"/>
            <a:r>
              <a:rPr lang="ru-RU" sz="240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Не будь жадным, делись с друзьями!;</a:t>
            </a:r>
          </a:p>
          <a:p>
            <a:pPr marL="457200" indent="-457200" algn="ctr">
              <a:buAutoNum type="arabicPeriod" startAt="3"/>
            </a:pPr>
            <a:r>
              <a:rPr lang="ru-RU" sz="240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Умей уступать!;</a:t>
            </a:r>
          </a:p>
          <a:p>
            <a:pPr marL="457200" indent="-457200" algn="ctr"/>
            <a:r>
              <a:rPr lang="ru-RU" sz="240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Друзей надо беречь!;</a:t>
            </a:r>
          </a:p>
          <a:p>
            <a:pPr marL="457200" indent="-457200" algn="ctr"/>
            <a:r>
              <a:rPr lang="ru-RU" sz="240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Помогай всем,  кто нуждается в твоей помощи и у тебя будет много  друзей!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ardonbet.ru/wp-content/uploads/2014/01/1dd5c8424a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051720" y="548680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ДРУЗЕЙ НЕ МОЖЕТ БЫТЬ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СЛИШКОМ МНОГО!!!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наташа\Desktop\фотик\SDHC\DCIM\103_PANA\P1030440.JPG"/>
          <p:cNvPicPr>
            <a:picLocks noChangeAspect="1" noChangeArrowheads="1"/>
          </p:cNvPicPr>
          <p:nvPr/>
        </p:nvPicPr>
        <p:blipFill>
          <a:blip r:embed="rId3" cstate="print"/>
          <a:srcRect l="38975" t="15351" r="8263" b="24800"/>
          <a:stretch>
            <a:fillRect/>
          </a:stretch>
        </p:blipFill>
        <p:spPr bwMode="auto">
          <a:xfrm>
            <a:off x="2267744" y="1628800"/>
            <a:ext cx="4824536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cardonbet.ru/wp-content/uploads/2014/01/1dd5c8424a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19937" y="1556792"/>
            <a:ext cx="6483762" cy="2862322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ФОРМИРОВАНИЕ ДРУЖЕСКИХ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ВЗАИМООТНОШЕНИЙ У ДЕТЕЙ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СТАРШЕГО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ДОШКОЛЬНОГО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ВОЗРАСТА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ardonbet.ru/wp-content/uploads/2014/01/1dd5c8424a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35696" y="548680"/>
            <a:ext cx="50223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i="1" u="sng" dirty="0">
                <a:solidFill>
                  <a:srgbClr val="FF0000"/>
                </a:solidFill>
              </a:rPr>
              <a:t>Цель работы</a:t>
            </a:r>
          </a:p>
          <a:p>
            <a:pPr fontAlgn="base"/>
            <a:r>
              <a:rPr lang="ru-RU" sz="2000" dirty="0"/>
              <a:t>Воспитывать дружеские </a:t>
            </a:r>
            <a:r>
              <a:rPr lang="ru-RU" sz="2000" dirty="0" smtClean="0"/>
              <a:t>взаимоотношения между детьми старшего дошкольного возраста.</a:t>
            </a:r>
            <a:endParaRPr lang="ru-RU" sz="2000" dirty="0"/>
          </a:p>
          <a:p>
            <a:pPr algn="ctr" fontAlgn="base"/>
            <a:r>
              <a:rPr lang="ru-RU" sz="2400" b="1" i="1" u="sng" dirty="0" smtClean="0">
                <a:solidFill>
                  <a:srgbClr val="FF0000"/>
                </a:solidFill>
              </a:rPr>
              <a:t>Задачи:</a:t>
            </a:r>
            <a:endParaRPr lang="ru-RU" sz="2400" b="1" i="1" u="sng" dirty="0">
              <a:solidFill>
                <a:srgbClr val="FF0000"/>
              </a:solidFill>
            </a:endParaRPr>
          </a:p>
          <a:p>
            <a:pPr fontAlgn="base"/>
            <a:r>
              <a:rPr lang="ru-RU" sz="2000" dirty="0"/>
              <a:t>1. Систематизировать и обобщить</a:t>
            </a:r>
          </a:p>
          <a:p>
            <a:pPr fontAlgn="base"/>
            <a:r>
              <a:rPr lang="ru-RU" sz="2000" dirty="0"/>
              <a:t>правила культуры общения со сверстниками.</a:t>
            </a:r>
          </a:p>
          <a:p>
            <a:pPr fontAlgn="base"/>
            <a:r>
              <a:rPr lang="ru-RU" sz="2000" dirty="0"/>
              <a:t>2. Формировать у детей умение оценивать </a:t>
            </a:r>
            <a:r>
              <a:rPr lang="ru-RU" sz="2000" dirty="0" smtClean="0"/>
              <a:t>свои поступки </a:t>
            </a:r>
            <a:r>
              <a:rPr lang="ru-RU" sz="2000" dirty="0"/>
              <a:t>и поступки сверстников через</a:t>
            </a:r>
          </a:p>
          <a:p>
            <a:pPr fontAlgn="base"/>
            <a:r>
              <a:rPr lang="ru-RU" sz="2000" dirty="0"/>
              <a:t>художественные образы и сюжеты.</a:t>
            </a:r>
          </a:p>
          <a:p>
            <a:pPr fontAlgn="base"/>
            <a:r>
              <a:rPr lang="ru-RU" sz="2000" dirty="0"/>
              <a:t>3. Воспитывать уверенность в том, что </a:t>
            </a:r>
            <a:r>
              <a:rPr lang="ru-RU" sz="2000" dirty="0" smtClean="0"/>
              <a:t>дружба является </a:t>
            </a:r>
            <a:r>
              <a:rPr lang="ru-RU" sz="2000" dirty="0"/>
              <a:t>одним из важнейших </a:t>
            </a:r>
            <a:r>
              <a:rPr lang="ru-RU" sz="2000" dirty="0" smtClean="0"/>
              <a:t>качеств во </a:t>
            </a:r>
            <a:r>
              <a:rPr lang="ru-RU" sz="2000" dirty="0"/>
              <a:t>взаимоотношениях между людьми.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ardonbet.ru/wp-content/uploads/2014/01/1dd5c8424a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619672" y="764704"/>
            <a:ext cx="6264696" cy="46782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r>
              <a:rPr lang="ru-RU" dirty="0" smtClean="0">
                <a:ln w="11430"/>
                <a:latin typeface="Times New Roman" pitchFamily="18" charset="0"/>
                <a:cs typeface="Times New Roman" pitchFamily="18" charset="0"/>
              </a:rPr>
              <a:t>Проблема становления межличностного общения на основе человечных отношений связана с дефицитом воспитанности, доброты, культуры, неустойчивыми нравственными критериями в воспитании ребенка в сегодняшних условиях.</a:t>
            </a:r>
          </a:p>
          <a:p>
            <a:r>
              <a:rPr lang="ru-RU" dirty="0" smtClean="0">
                <a:ln w="11430"/>
                <a:latin typeface="Times New Roman" pitchFamily="18" charset="0"/>
                <a:cs typeface="Times New Roman" pitchFamily="18" charset="0"/>
              </a:rPr>
              <a:t> Необходимость раннего формирования </a:t>
            </a:r>
          </a:p>
          <a:p>
            <a:r>
              <a:rPr lang="ru-RU" dirty="0" smtClean="0">
                <a:ln w="11430"/>
                <a:latin typeface="Times New Roman" pitchFamily="18" charset="0"/>
                <a:cs typeface="Times New Roman" pitchFamily="18" charset="0"/>
              </a:rPr>
              <a:t>положительного опыта общения детей обусловлена</a:t>
            </a:r>
          </a:p>
          <a:p>
            <a:r>
              <a:rPr lang="ru-RU" dirty="0" smtClean="0">
                <a:ln w="11430"/>
                <a:latin typeface="Times New Roman" pitchFamily="18" charset="0"/>
                <a:cs typeface="Times New Roman" pitchFamily="18" charset="0"/>
              </a:rPr>
              <a:t> тем, что его отсутствие приводит к стихийному </a:t>
            </a:r>
          </a:p>
          <a:p>
            <a:r>
              <a:rPr lang="ru-RU" dirty="0" smtClean="0">
                <a:ln w="11430"/>
                <a:latin typeface="Times New Roman" pitchFamily="18" charset="0"/>
                <a:cs typeface="Times New Roman" pitchFamily="18" charset="0"/>
              </a:rPr>
              <a:t>возникновению у них негативных форм поведения,</a:t>
            </a:r>
          </a:p>
          <a:p>
            <a:r>
              <a:rPr lang="ru-RU" dirty="0" smtClean="0">
                <a:ln w="11430"/>
                <a:latin typeface="Times New Roman" pitchFamily="18" charset="0"/>
                <a:cs typeface="Times New Roman" pitchFamily="18" charset="0"/>
              </a:rPr>
              <a:t> к ненужным конфликтам. </a:t>
            </a:r>
          </a:p>
          <a:p>
            <a:r>
              <a:rPr lang="ru-RU" dirty="0" smtClean="0">
                <a:ln w="11430"/>
                <a:latin typeface="Times New Roman" pitchFamily="18" charset="0"/>
                <a:cs typeface="Times New Roman" pitchFamily="18" charset="0"/>
              </a:rPr>
              <a:t>Дети стремятся, но часто не умеют вступать в</a:t>
            </a:r>
          </a:p>
          <a:p>
            <a:r>
              <a:rPr lang="ru-RU" dirty="0" smtClean="0">
                <a:ln w="11430"/>
                <a:latin typeface="Times New Roman" pitchFamily="18" charset="0"/>
                <a:cs typeface="Times New Roman" pitchFamily="18" charset="0"/>
              </a:rPr>
              <a:t> контакт, выбирать уместные способы общения </a:t>
            </a:r>
          </a:p>
          <a:p>
            <a:r>
              <a:rPr lang="ru-RU" dirty="0" smtClean="0">
                <a:ln w="11430"/>
                <a:latin typeface="Times New Roman" pitchFamily="18" charset="0"/>
                <a:cs typeface="Times New Roman" pitchFamily="18" charset="0"/>
              </a:rPr>
              <a:t>со сверстниками, со взрослыми, проявлять вежливое, доброжелательное отношение к ним,</a:t>
            </a:r>
          </a:p>
          <a:p>
            <a:r>
              <a:rPr lang="ru-RU" dirty="0" smtClean="0">
                <a:ln w="11430"/>
                <a:latin typeface="Times New Roman" pitchFamily="18" charset="0"/>
                <a:cs typeface="Times New Roman" pitchFamily="18" charset="0"/>
              </a:rPr>
              <a:t> соблюдать,  разговаривая,  этикет, </a:t>
            </a:r>
          </a:p>
          <a:p>
            <a:r>
              <a:rPr lang="ru-RU" dirty="0" smtClean="0">
                <a:ln w="11430"/>
                <a:latin typeface="Times New Roman" pitchFamily="18" charset="0"/>
                <a:cs typeface="Times New Roman" pitchFamily="18" charset="0"/>
              </a:rPr>
              <a:t> слушать партнера.</a:t>
            </a:r>
            <a:endParaRPr lang="ru-RU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ardonbet.ru/wp-content/uploads/2014/01/1dd5c8424a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267744" y="980729"/>
            <a:ext cx="5400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Большую роль на формирование отношения детей друг с другом оказывает игра!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ardonbet.ru/wp-content/uploads/2014/01/1dd5c8424a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http://cardonbet.ru/wp-content/uploads/2014/01/1dd5c8424a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:\DCIM\104_PANA\P1040261.JPG"/>
          <p:cNvPicPr>
            <a:picLocks noChangeAspect="1" noChangeArrowheads="1"/>
          </p:cNvPicPr>
          <p:nvPr/>
        </p:nvPicPr>
        <p:blipFill>
          <a:blip r:embed="rId3" cstate="print"/>
          <a:srcRect l="15351" t="16401" r="31100" b="18500"/>
          <a:stretch>
            <a:fillRect/>
          </a:stretch>
        </p:blipFill>
        <p:spPr bwMode="auto">
          <a:xfrm>
            <a:off x="2195736" y="1700808"/>
            <a:ext cx="4320480" cy="39392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908720"/>
            <a:ext cx="3119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ЦВЕТОК ДРУЖБЫ!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ardonbet.ru/wp-content/uploads/2014/01/1dd5c8424a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267744" y="620688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ЧАЩЕ УЛЫБАЙСЯ- И У ТЕБЯ БУДЕТ МНОГО ДРУЗЕЙ</a:t>
            </a:r>
            <a:r>
              <a:rPr lang="ru-RU" sz="2400" dirty="0" smtClean="0">
                <a:solidFill>
                  <a:srgbClr val="FF0000"/>
                </a:solidFill>
              </a:rPr>
              <a:t>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1" name="Picture 3" descr="H:\DCIM\104_PANA\P1040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88840"/>
            <a:ext cx="4872542" cy="3654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ardonbet.ru/wp-content/uploads/2014/01/1dd5c8424a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http://cardonbet.ru/wp-content/uploads/2014/01/1dd5c8424a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771800" y="620688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ДИДАКТИЧЕСКАЯ ИГРА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« </a:t>
            </a:r>
            <a:r>
              <a:rPr lang="ru-RU" sz="2800" dirty="0" smtClean="0">
                <a:solidFill>
                  <a:srgbClr val="FF0000"/>
                </a:solidFill>
              </a:rPr>
              <a:t>ДОБРАЯ УЛЫБКА»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H:\DCIM\104_PANA\P1040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844824"/>
            <a:ext cx="5184576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ardonbet.ru/wp-content/uploads/2014/01/1dd5c8424a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95736" y="620688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НЕ </a:t>
            </a:r>
            <a:r>
              <a:rPr lang="ru-RU" sz="2400" dirty="0" smtClean="0">
                <a:solidFill>
                  <a:srgbClr val="FF0000"/>
                </a:solidFill>
              </a:rPr>
              <a:t>БУДЬ ЖАДНЫМ, ДЕЛИСЬ С ДРУГИМИ </a:t>
            </a:r>
            <a:r>
              <a:rPr lang="ru-RU" sz="2400" dirty="0" smtClean="0">
                <a:solidFill>
                  <a:srgbClr val="FF0000"/>
                </a:solidFill>
              </a:rPr>
              <a:t>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:\DCIM\104_PANA\P1040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00808"/>
            <a:ext cx="5040560" cy="3780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315</Words>
  <Application>Microsoft Office PowerPoint</Application>
  <PresentationFormat>Экран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30</cp:revision>
  <dcterms:created xsi:type="dcterms:W3CDTF">2018-11-04T17:33:22Z</dcterms:created>
  <dcterms:modified xsi:type="dcterms:W3CDTF">2018-11-20T04:17:21Z</dcterms:modified>
</cp:coreProperties>
</file>